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3701" r:id="rId2"/>
    <p:sldId id="5217" r:id="rId3"/>
    <p:sldId id="5215" r:id="rId4"/>
    <p:sldId id="5229" r:id="rId5"/>
    <p:sldId id="5230" r:id="rId6"/>
    <p:sldId id="5218" r:id="rId7"/>
    <p:sldId id="5220" r:id="rId8"/>
    <p:sldId id="5221" r:id="rId9"/>
    <p:sldId id="5222" r:id="rId10"/>
    <p:sldId id="5224" r:id="rId11"/>
    <p:sldId id="5223" r:id="rId12"/>
    <p:sldId id="5216" r:id="rId13"/>
    <p:sldId id="5225" r:id="rId14"/>
    <p:sldId id="5226" r:id="rId15"/>
    <p:sldId id="5228" r:id="rId16"/>
    <p:sldId id="5219" r:id="rId17"/>
    <p:sldId id="5227" r:id="rId18"/>
    <p:sldId id="3703" r:id="rId19"/>
  </p:sldIdLst>
  <p:sldSz cx="9906000" cy="6858000" type="A4"/>
  <p:notesSz cx="9926638" cy="6797675"/>
  <p:embeddedFontLst>
    <p:embeddedFont>
      <p:font typeface="Nanum Gothic" panose="020B0600000101010101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max72" initials="c" lastIdx="2" clrIdx="0">
    <p:extLst>
      <p:ext uri="{19B8F6BF-5375-455C-9EA6-DF929625EA0E}">
        <p15:presenceInfo xmlns:p15="http://schemas.microsoft.com/office/powerpoint/2012/main" userId="commax7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BEE0"/>
    <a:srgbClr val="69BD7E"/>
    <a:srgbClr val="B14696"/>
    <a:srgbClr val="002E8C"/>
    <a:srgbClr val="002060"/>
    <a:srgbClr val="153081"/>
    <a:srgbClr val="DF971E"/>
    <a:srgbClr val="CF5929"/>
    <a:srgbClr val="225BB7"/>
    <a:srgbClr val="1424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85117" autoAdjust="0"/>
  </p:normalViewPr>
  <p:slideViewPr>
    <p:cSldViewPr>
      <p:cViewPr varScale="1">
        <p:scale>
          <a:sx n="71" d="100"/>
          <a:sy n="71" d="100"/>
        </p:scale>
        <p:origin x="78" y="1014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117" d="100"/>
          <a:sy n="117" d="100"/>
        </p:scale>
        <p:origin x="19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5C8B524-6DA8-C443-9E70-5E157D8BAE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6114CF-2001-4344-87E4-63538CF7B3E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89835-5660-1D4A-81F8-7F80441797EB}" type="datetimeFigureOut">
              <a:rPr kumimoji="1" lang="ko-KR" altLang="en-US" smtClean="0"/>
              <a:pPr/>
              <a:t>2021-01-15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A576E7-ACC3-0147-8870-9BE12E377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1F409A-3E1B-4D4C-B79C-3DF3F0E74A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60A74-9BBF-0944-B600-0584FF7B0BD1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25371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68EA7-434C-4A84-92E8-F26A80AC43BC}" type="datetimeFigureOut">
              <a:rPr lang="ko-KR" altLang="en-US" smtClean="0"/>
              <a:pPr/>
              <a:t>2021-01-15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509588"/>
            <a:ext cx="36814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176FC-D7F3-48DA-8EF6-5436BB4E88D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016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176FC-D7F3-48DA-8EF6-5436BB4E88DA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724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E759CBFC-6C00-FD43-8F2D-FEE9084BCA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0"/>
            <a:ext cx="9921552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5E7292-AFFF-4D45-A8C6-9F8693D8C8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33" y="548512"/>
            <a:ext cx="1737998" cy="399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E3E798-7E1C-4B3E-BCA2-032986D770C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710" y="353721"/>
            <a:ext cx="1330857" cy="788785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07D9E6A-CB7A-1C41-B796-183726430B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2" y="0"/>
            <a:ext cx="9942147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EA4AE9-BC99-144E-BD26-D36D9641AE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68" y="353721"/>
            <a:ext cx="1330857" cy="788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CB25FE-6683-4724-8E5A-5307525E8C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33" y="548512"/>
            <a:ext cx="1737998" cy="3992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C366009-83E8-4832-A6E3-679978D6C30F}"/>
              </a:ext>
            </a:extLst>
          </p:cNvPr>
          <p:cNvSpPr/>
          <p:nvPr userDrawn="1"/>
        </p:nvSpPr>
        <p:spPr>
          <a:xfrm>
            <a:off x="282160" y="1700808"/>
            <a:ext cx="20065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kumimoji="1"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4DA574D-6B71-464E-B94A-2A223D99BF2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0255" y="6097291"/>
            <a:ext cx="997241" cy="4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9887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CFA66E76-8D28-44F0-BA3F-2F2FD7255944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5D642C-DD7A-4AC6-813B-E65CCBF078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0255" y="6097291"/>
            <a:ext cx="997241" cy="4871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BB03EEA-726A-4BCD-AD3C-F1ADF918342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33" y="3019343"/>
            <a:ext cx="1737998" cy="39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0675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5E8AFD3-CDD7-4CD6-98F1-EEAAF0AF10AB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906000" cy="6858000"/>
          </a:xfrm>
          <a:prstGeom prst="rect">
            <a:avLst/>
          </a:prstGeom>
        </p:spPr>
      </p:pic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C9F82FDB-0038-4435-8BD0-7B14E06F0842}"/>
              </a:ext>
            </a:extLst>
          </p:cNvPr>
          <p:cNvSpPr txBox="1">
            <a:spLocks/>
          </p:cNvSpPr>
          <p:nvPr userDrawn="1"/>
        </p:nvSpPr>
        <p:spPr>
          <a:xfrm>
            <a:off x="6321152" y="6524508"/>
            <a:ext cx="2853680" cy="19708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8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마케팅부문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AI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팀</a:t>
            </a:r>
          </a:p>
        </p:txBody>
      </p:sp>
      <p:sp>
        <p:nvSpPr>
          <p:cNvPr id="11" name="슬라이드 번호 개체 틀 3">
            <a:extLst>
              <a:ext uri="{FF2B5EF4-FFF2-40B4-BE49-F238E27FC236}">
                <a16:creationId xmlns:a16="http://schemas.microsoft.com/office/drawing/2014/main" id="{FA425B82-F453-442F-B18F-4AC3FC8B7B2D}"/>
              </a:ext>
            </a:extLst>
          </p:cNvPr>
          <p:cNvSpPr txBox="1">
            <a:spLocks/>
          </p:cNvSpPr>
          <p:nvPr userDrawn="1"/>
        </p:nvSpPr>
        <p:spPr>
          <a:xfrm>
            <a:off x="8625408" y="6512496"/>
            <a:ext cx="1064568" cy="221109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37895-CBCD-49D9-9A49-3BC8F7722652}" type="slidenum">
              <a:rPr kumimoji="0" lang="ko-KR" altLang="en-US" sz="10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굴림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0F89C9-D24E-4048-8A7C-009B7692E0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8" y="6497394"/>
            <a:ext cx="1230222" cy="28257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C165C8-907B-F247-97DF-A8258BEAD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68" y="353721"/>
            <a:ext cx="1330857" cy="7887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482C39-5634-48C0-B144-D849438223B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슬라이드 번호 개체 틀 3">
            <a:extLst>
              <a:ext uri="{FF2B5EF4-FFF2-40B4-BE49-F238E27FC236}">
                <a16:creationId xmlns:a16="http://schemas.microsoft.com/office/drawing/2014/main" id="{945B692C-FA1E-47E1-B5A0-46015558D621}"/>
              </a:ext>
            </a:extLst>
          </p:cNvPr>
          <p:cNvSpPr txBox="1">
            <a:spLocks/>
          </p:cNvSpPr>
          <p:nvPr userDrawn="1"/>
        </p:nvSpPr>
        <p:spPr>
          <a:xfrm>
            <a:off x="8625408" y="6512496"/>
            <a:ext cx="1064568" cy="221109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37895-CBCD-49D9-9A49-3BC8F7722652}" type="slidenum">
              <a:rPr kumimoji="0" lang="ko-KR" altLang="en-US" sz="10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굴림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5361D00B-FDA9-4B48-961A-31499F1A31F9}"/>
              </a:ext>
            </a:extLst>
          </p:cNvPr>
          <p:cNvSpPr txBox="1">
            <a:spLocks/>
          </p:cNvSpPr>
          <p:nvPr userDrawn="1"/>
        </p:nvSpPr>
        <p:spPr>
          <a:xfrm>
            <a:off x="6321152" y="6524508"/>
            <a:ext cx="2853680" cy="19708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8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마케팅부문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AI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팀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굴림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B61EEE-591C-4F4D-ADD2-37135A94B0D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8" y="6497394"/>
            <a:ext cx="1230222" cy="2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02275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35651FF-5973-4893-AC59-BBA4295C83AB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2F178B31-49E8-4317-A833-D843684CF9BF}"/>
              </a:ext>
            </a:extLst>
          </p:cNvPr>
          <p:cNvSpPr txBox="1">
            <a:spLocks/>
          </p:cNvSpPr>
          <p:nvPr userDrawn="1"/>
        </p:nvSpPr>
        <p:spPr>
          <a:xfrm>
            <a:off x="6321152" y="6599096"/>
            <a:ext cx="2853680" cy="19708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8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마케팅부문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AI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팀</a:t>
            </a:r>
          </a:p>
        </p:txBody>
      </p:sp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A92176E9-DE70-47FB-B6E2-16E48197B44F}"/>
              </a:ext>
            </a:extLst>
          </p:cNvPr>
          <p:cNvSpPr txBox="1">
            <a:spLocks/>
          </p:cNvSpPr>
          <p:nvPr userDrawn="1"/>
        </p:nvSpPr>
        <p:spPr>
          <a:xfrm>
            <a:off x="8625408" y="6587084"/>
            <a:ext cx="1064568" cy="221109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37895-CBCD-49D9-9A49-3BC8F7722652}" type="slidenum">
              <a:rPr kumimoji="0" lang="ko-KR" altLang="en-US" sz="10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굴림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6895457-1AD7-4982-B99A-CFB0F66D3C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8" y="6601879"/>
            <a:ext cx="937211" cy="21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2434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3C165C8-907B-F247-97DF-A8258BEAD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68" y="353721"/>
            <a:ext cx="1330857" cy="7887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65F4B9-A160-4FA0-BF65-165827293F85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t="1154" r="863" b="1154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0" name="슬라이드 번호 개체 틀 3">
            <a:extLst>
              <a:ext uri="{FF2B5EF4-FFF2-40B4-BE49-F238E27FC236}">
                <a16:creationId xmlns:a16="http://schemas.microsoft.com/office/drawing/2014/main" id="{A7D6AC22-7A31-4EA7-B26D-668619317A7F}"/>
              </a:ext>
            </a:extLst>
          </p:cNvPr>
          <p:cNvSpPr txBox="1">
            <a:spLocks/>
          </p:cNvSpPr>
          <p:nvPr userDrawn="1"/>
        </p:nvSpPr>
        <p:spPr>
          <a:xfrm>
            <a:off x="8625408" y="6587084"/>
            <a:ext cx="1064568" cy="221109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37895-CBCD-49D9-9A49-3BC8F7722652}" type="slidenum">
              <a:rPr kumimoji="0" lang="ko-KR" altLang="en-US" sz="10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anum Gothic" panose="020D0604000000000000" pitchFamily="34" charset="-127"/>
              <a:ea typeface="Nanum Gothic" panose="020D0604000000000000" pitchFamily="34" charset="-127"/>
              <a:sym typeface="굴림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4BB99C-D973-44B0-937C-7F0F6AB54B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8" y="6601879"/>
            <a:ext cx="937211" cy="215270"/>
          </a:xfrm>
          <a:prstGeom prst="rect">
            <a:avLst/>
          </a:prstGeom>
        </p:spPr>
      </p:pic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0BA4B6AF-6704-4ECA-9612-2F3A69DCB87D}"/>
              </a:ext>
            </a:extLst>
          </p:cNvPr>
          <p:cNvSpPr txBox="1">
            <a:spLocks/>
          </p:cNvSpPr>
          <p:nvPr userDrawn="1"/>
        </p:nvSpPr>
        <p:spPr>
          <a:xfrm>
            <a:off x="6321152" y="6599096"/>
            <a:ext cx="2853680" cy="197084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B8"/>
              </a:buClr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마케팅부문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AI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153923923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D71EBF8-53A0-40FD-82EC-5A28A82E7577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0" y="0"/>
            <a:ext cx="9906000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8D9FD3-5A9D-447D-8EC7-859B7EC607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33" y="548512"/>
            <a:ext cx="1737998" cy="3992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56CF22-C4B7-419C-BE65-940FFCA195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710" y="353721"/>
            <a:ext cx="1330857" cy="7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06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5" r:id="rId3"/>
    <p:sldLayoutId id="2147483664" r:id="rId4"/>
    <p:sldLayoutId id="2147483671" r:id="rId5"/>
    <p:sldLayoutId id="2147483673" r:id="rId6"/>
    <p:sldLayoutId id="2147483674" r:id="rId7"/>
    <p:sldLayoutId id="2147483672" r:id="rId8"/>
  </p:sldLayoutIdLst>
  <p:transition spd="med"/>
  <p:hf sldNum="0" hdr="0" ftr="0" dt="0"/>
  <p:txStyles>
    <p:titleStyle>
      <a:lvl1pPr algn="ctr" defTabSz="911225" rtl="0" eaLnBrk="0" fontAlgn="base" hangingPunct="0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굴림"/>
          <a:ea typeface="굴림"/>
          <a:cs typeface="굴림"/>
          <a:sym typeface="굴림" pitchFamily="50" charset="-127"/>
        </a:defRPr>
      </a:lvl1pPr>
      <a:lvl2pPr algn="ctr" defTabSz="911225" rtl="0" eaLnBrk="0" fontAlgn="base" hangingPunct="0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굴림"/>
          <a:ea typeface="굴림"/>
          <a:cs typeface="굴림"/>
          <a:sym typeface="굴림" pitchFamily="50" charset="-127"/>
        </a:defRPr>
      </a:lvl2pPr>
      <a:lvl3pPr algn="ctr" defTabSz="911225" rtl="0" eaLnBrk="0" fontAlgn="base" hangingPunct="0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굴림"/>
          <a:ea typeface="굴림"/>
          <a:cs typeface="굴림"/>
          <a:sym typeface="굴림" pitchFamily="50" charset="-127"/>
        </a:defRPr>
      </a:lvl3pPr>
      <a:lvl4pPr algn="ctr" defTabSz="911225" rtl="0" eaLnBrk="0" fontAlgn="base" hangingPunct="0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굴림"/>
          <a:ea typeface="굴림"/>
          <a:cs typeface="굴림"/>
          <a:sym typeface="굴림" pitchFamily="50" charset="-127"/>
        </a:defRPr>
      </a:lvl4pPr>
      <a:lvl5pPr algn="ctr" defTabSz="911225" rtl="0" eaLnBrk="0" fontAlgn="base" hangingPunct="0">
        <a:spcBef>
          <a:spcPct val="0"/>
        </a:spcBef>
        <a:spcAft>
          <a:spcPct val="0"/>
        </a:spcAft>
        <a:defRPr sz="4401">
          <a:solidFill>
            <a:schemeClr val="tx2"/>
          </a:solidFill>
          <a:latin typeface="굴림"/>
          <a:ea typeface="굴림"/>
          <a:cs typeface="굴림"/>
          <a:sym typeface="굴림" pitchFamily="50" charset="-127"/>
        </a:defRPr>
      </a:lvl5pPr>
      <a:lvl6pPr indent="419846" algn="ctr" defTabSz="912812">
        <a:defRPr sz="4401">
          <a:latin typeface="굴림"/>
          <a:ea typeface="굴림"/>
          <a:cs typeface="굴림"/>
          <a:sym typeface="굴림"/>
        </a:defRPr>
      </a:lvl6pPr>
      <a:lvl7pPr indent="839694" algn="ctr" defTabSz="912812">
        <a:defRPr sz="4401">
          <a:latin typeface="굴림"/>
          <a:ea typeface="굴림"/>
          <a:cs typeface="굴림"/>
          <a:sym typeface="굴림"/>
        </a:defRPr>
      </a:lvl7pPr>
      <a:lvl8pPr indent="1259539" algn="ctr" defTabSz="912812">
        <a:defRPr sz="4401">
          <a:latin typeface="굴림"/>
          <a:ea typeface="굴림"/>
          <a:cs typeface="굴림"/>
          <a:sym typeface="굴림"/>
        </a:defRPr>
      </a:lvl8pPr>
      <a:lvl9pPr indent="1679387" algn="ctr" defTabSz="912812">
        <a:defRPr sz="4401">
          <a:latin typeface="굴림"/>
          <a:ea typeface="굴림"/>
          <a:cs typeface="굴림"/>
          <a:sym typeface="굴림"/>
        </a:defRPr>
      </a:lvl9pPr>
    </p:titleStyle>
    <p:bodyStyle>
      <a:lvl1pPr marL="341314" indent="-341314" algn="l" defTabSz="911225" rtl="0" eaLnBrk="0" fontAlgn="base" hangingPunct="0">
        <a:spcBef>
          <a:spcPts val="7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굴림"/>
          <a:ea typeface="굴림"/>
          <a:cs typeface="굴림"/>
          <a:sym typeface="굴림" pitchFamily="50" charset="-127"/>
        </a:defRPr>
      </a:lvl1pPr>
      <a:lvl2pPr marL="782639" indent="-323851" algn="l" defTabSz="911225" rtl="0" eaLnBrk="0" fontAlgn="base" hangingPunct="0">
        <a:spcBef>
          <a:spcPts val="700"/>
        </a:spcBef>
        <a:spcAft>
          <a:spcPct val="0"/>
        </a:spcAft>
        <a:buSzPct val="100000"/>
        <a:buChar char="–"/>
        <a:defRPr sz="3200">
          <a:solidFill>
            <a:schemeClr val="tx1"/>
          </a:solidFill>
          <a:latin typeface="굴림"/>
          <a:ea typeface="굴림"/>
          <a:cs typeface="굴림"/>
          <a:sym typeface="굴림" pitchFamily="50" charset="-127"/>
        </a:defRPr>
      </a:lvl2pPr>
      <a:lvl3pPr marL="1216026" indent="-304800" algn="l" defTabSz="911225" rtl="0" eaLnBrk="0" fontAlgn="base" hangingPunct="0">
        <a:spcBef>
          <a:spcPts val="700"/>
        </a:spcBef>
        <a:spcAft>
          <a:spcPct val="0"/>
        </a:spcAft>
        <a:buSzPct val="100000"/>
        <a:buChar char="•"/>
        <a:defRPr sz="3200">
          <a:solidFill>
            <a:schemeClr val="tx1"/>
          </a:solidFill>
          <a:latin typeface="굴림"/>
          <a:ea typeface="굴림"/>
          <a:cs typeface="굴림"/>
          <a:sym typeface="굴림" pitchFamily="50" charset="-127"/>
        </a:defRPr>
      </a:lvl3pPr>
      <a:lvl4pPr marL="1736725" indent="-365126" algn="l" defTabSz="911225" rtl="0" eaLnBrk="0" fontAlgn="base" hangingPunct="0">
        <a:spcBef>
          <a:spcPts val="700"/>
        </a:spcBef>
        <a:spcAft>
          <a:spcPct val="0"/>
        </a:spcAft>
        <a:buSzPct val="100000"/>
        <a:buChar char="–"/>
        <a:defRPr sz="3200">
          <a:solidFill>
            <a:schemeClr val="tx1"/>
          </a:solidFill>
          <a:latin typeface="굴림"/>
          <a:ea typeface="굴림"/>
          <a:cs typeface="굴림"/>
          <a:sym typeface="굴림" pitchFamily="50" charset="-127"/>
        </a:defRPr>
      </a:lvl4pPr>
      <a:lvl5pPr marL="2192339" indent="-365126" algn="l" defTabSz="911225" rtl="0" eaLnBrk="0" fontAlgn="base" hangingPunct="0">
        <a:spcBef>
          <a:spcPts val="700"/>
        </a:spcBef>
        <a:spcAft>
          <a:spcPct val="0"/>
        </a:spcAft>
        <a:buSzPct val="100000"/>
        <a:buChar char="»"/>
        <a:defRPr sz="3200">
          <a:solidFill>
            <a:schemeClr val="tx1"/>
          </a:solidFill>
          <a:latin typeface="굴림"/>
          <a:ea typeface="굴림"/>
          <a:cs typeface="굴림"/>
          <a:sym typeface="굴림" pitchFamily="50" charset="-127"/>
        </a:defRPr>
      </a:lvl5pPr>
      <a:lvl6pPr marL="2614129" indent="-366199" defTabSz="912812">
        <a:spcBef>
          <a:spcPts val="700"/>
        </a:spcBef>
        <a:buSzPct val="100000"/>
        <a:buChar char="»"/>
        <a:defRPr sz="3200">
          <a:latin typeface="굴림"/>
          <a:ea typeface="굴림"/>
          <a:cs typeface="굴림"/>
          <a:sym typeface="굴림"/>
        </a:defRPr>
      </a:lvl6pPr>
      <a:lvl7pPr marL="3033977" indent="-366199" defTabSz="912812">
        <a:spcBef>
          <a:spcPts val="700"/>
        </a:spcBef>
        <a:buSzPct val="100000"/>
        <a:buChar char="»"/>
        <a:defRPr sz="3200">
          <a:latin typeface="굴림"/>
          <a:ea typeface="굴림"/>
          <a:cs typeface="굴림"/>
          <a:sym typeface="굴림"/>
        </a:defRPr>
      </a:lvl7pPr>
      <a:lvl8pPr marL="3453822" indent="-366199" defTabSz="912812">
        <a:spcBef>
          <a:spcPts val="700"/>
        </a:spcBef>
        <a:buSzPct val="100000"/>
        <a:buChar char="»"/>
        <a:defRPr sz="3200">
          <a:latin typeface="굴림"/>
          <a:ea typeface="굴림"/>
          <a:cs typeface="굴림"/>
          <a:sym typeface="굴림"/>
        </a:defRPr>
      </a:lvl8pPr>
      <a:lvl9pPr marL="3873670" indent="-366200" defTabSz="912812">
        <a:spcBef>
          <a:spcPts val="700"/>
        </a:spcBef>
        <a:buSzPct val="100000"/>
        <a:buChar char="»"/>
        <a:defRPr sz="3200">
          <a:latin typeface="굴림"/>
          <a:ea typeface="굴림"/>
          <a:cs typeface="굴림"/>
          <a:sym typeface="굴림"/>
        </a:defRPr>
      </a:lvl9pPr>
    </p:bodyStyle>
    <p:otherStyle>
      <a:lvl1pPr algn="r">
        <a:defRPr sz="1200">
          <a:solidFill>
            <a:schemeClr val="tx1"/>
          </a:solidFill>
          <a:latin typeface="+mn-lt"/>
          <a:ea typeface="+mn-ea"/>
          <a:cs typeface="+mn-cs"/>
          <a:sym typeface="굴림"/>
        </a:defRPr>
      </a:lvl1pPr>
      <a:lvl2pPr indent="457201" algn="r">
        <a:defRPr sz="1200">
          <a:solidFill>
            <a:schemeClr val="tx1"/>
          </a:solidFill>
          <a:latin typeface="+mn-lt"/>
          <a:ea typeface="+mn-ea"/>
          <a:cs typeface="+mn-cs"/>
          <a:sym typeface="굴림"/>
        </a:defRPr>
      </a:lvl2pPr>
      <a:lvl3pPr indent="914400" algn="r">
        <a:defRPr sz="1200">
          <a:solidFill>
            <a:schemeClr val="tx1"/>
          </a:solidFill>
          <a:latin typeface="+mn-lt"/>
          <a:ea typeface="+mn-ea"/>
          <a:cs typeface="+mn-cs"/>
          <a:sym typeface="굴림"/>
        </a:defRPr>
      </a:lvl3pPr>
      <a:lvl4pPr indent="1371600" algn="r">
        <a:defRPr sz="1200">
          <a:solidFill>
            <a:schemeClr val="tx1"/>
          </a:solidFill>
          <a:latin typeface="+mn-lt"/>
          <a:ea typeface="+mn-ea"/>
          <a:cs typeface="+mn-cs"/>
          <a:sym typeface="굴림"/>
        </a:defRPr>
      </a:lvl4pPr>
      <a:lvl5pPr indent="1828801" algn="r">
        <a:defRPr sz="1200">
          <a:solidFill>
            <a:schemeClr val="tx1"/>
          </a:solidFill>
          <a:latin typeface="+mn-lt"/>
          <a:ea typeface="+mn-ea"/>
          <a:cs typeface="+mn-cs"/>
          <a:sym typeface="굴림"/>
        </a:defRPr>
      </a:lvl5pPr>
      <a:lvl6pPr indent="2286000" algn="r">
        <a:defRPr sz="1200">
          <a:solidFill>
            <a:schemeClr val="tx1"/>
          </a:solidFill>
          <a:latin typeface="+mn-lt"/>
          <a:ea typeface="+mn-ea"/>
          <a:cs typeface="+mn-cs"/>
          <a:sym typeface="굴림"/>
        </a:defRPr>
      </a:lvl6pPr>
      <a:lvl7pPr indent="2743201" algn="r">
        <a:defRPr sz="1200">
          <a:solidFill>
            <a:schemeClr val="tx1"/>
          </a:solidFill>
          <a:latin typeface="+mn-lt"/>
          <a:ea typeface="+mn-ea"/>
          <a:cs typeface="+mn-cs"/>
          <a:sym typeface="굴림"/>
        </a:defRPr>
      </a:lvl7pPr>
      <a:lvl8pPr indent="3200400" algn="r">
        <a:defRPr sz="1200">
          <a:solidFill>
            <a:schemeClr val="tx1"/>
          </a:solidFill>
          <a:latin typeface="+mn-lt"/>
          <a:ea typeface="+mn-ea"/>
          <a:cs typeface="+mn-cs"/>
          <a:sym typeface="굴림"/>
        </a:defRPr>
      </a:lvl8pPr>
      <a:lvl9pPr indent="3657599" algn="r">
        <a:defRPr sz="1200">
          <a:solidFill>
            <a:schemeClr val="tx1"/>
          </a:solidFill>
          <a:latin typeface="+mn-lt"/>
          <a:ea typeface="+mn-ea"/>
          <a:cs typeface="+mn-cs"/>
          <a:sym typeface="굴림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CB7AF9-0FDC-4D3C-90DC-65254C08F4CD}"/>
              </a:ext>
            </a:extLst>
          </p:cNvPr>
          <p:cNvSpPr txBox="1"/>
          <p:nvPr/>
        </p:nvSpPr>
        <p:spPr>
          <a:xfrm>
            <a:off x="488504" y="2708920"/>
            <a:ext cx="6912768" cy="69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0">
              <a:lnSpc>
                <a:spcPct val="12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Nanum Gothic" panose="020D0604000000000000" pitchFamily="34" charset="-127"/>
                <a:sym typeface="굴림"/>
              </a:rPr>
              <a:t>CES2021</a:t>
            </a:r>
          </a:p>
        </p:txBody>
      </p:sp>
      <p:cxnSp>
        <p:nvCxnSpPr>
          <p:cNvPr id="6" name="직선 연결선[R] 16">
            <a:extLst>
              <a:ext uri="{FF2B5EF4-FFF2-40B4-BE49-F238E27FC236}">
                <a16:creationId xmlns:a16="http://schemas.microsoft.com/office/drawing/2014/main" id="{86BDEABE-D8D3-449B-B715-61CD3D336F02}"/>
              </a:ext>
            </a:extLst>
          </p:cNvPr>
          <p:cNvCxnSpPr>
            <a:cxnSpLocks/>
          </p:cNvCxnSpPr>
          <p:nvPr/>
        </p:nvCxnSpPr>
        <p:spPr>
          <a:xfrm>
            <a:off x="488504" y="4048188"/>
            <a:ext cx="55446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71B54A-9801-48DC-8922-704B17D0C27E}"/>
              </a:ext>
            </a:extLst>
          </p:cNvPr>
          <p:cNvSpPr txBox="1"/>
          <p:nvPr/>
        </p:nvSpPr>
        <p:spPr>
          <a:xfrm>
            <a:off x="488504" y="4149080"/>
            <a:ext cx="384898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>
                <a:solidFill>
                  <a:schemeClr val="bg1"/>
                </a:solidFill>
                <a:latin typeface="+mj-lt"/>
              </a:rPr>
              <a:t>마케팅부문 </a:t>
            </a:r>
            <a:r>
              <a:rPr lang="en-US" altLang="ko-KR" sz="1400" b="1" spc="-150" dirty="0">
                <a:solidFill>
                  <a:schemeClr val="bg1"/>
                </a:solidFill>
                <a:latin typeface="+mj-lt"/>
              </a:rPr>
              <a:t>AI</a:t>
            </a:r>
            <a:r>
              <a:rPr lang="ko-KR" altLang="en-US" sz="1400" b="1" spc="-150" dirty="0">
                <a:solidFill>
                  <a:schemeClr val="bg1"/>
                </a:solidFill>
                <a:latin typeface="+mj-lt"/>
              </a:rPr>
              <a:t>팀   </a:t>
            </a:r>
            <a:r>
              <a:rPr lang="en-US" altLang="ko-KR" sz="1400" b="1" spc="-150" dirty="0">
                <a:solidFill>
                  <a:schemeClr val="bg1"/>
                </a:solidFill>
                <a:latin typeface="+mj-lt"/>
              </a:rPr>
              <a:t> |   </a:t>
            </a:r>
            <a:r>
              <a:rPr lang="ko-KR" altLang="en-US" sz="1400" spc="-150" dirty="0">
                <a:solidFill>
                  <a:schemeClr val="bg1"/>
                </a:solidFill>
                <a:latin typeface="+mj-lt"/>
              </a:rPr>
              <a:t>오 수찬 인턴</a:t>
            </a:r>
            <a:endParaRPr lang="en-US" altLang="ko-KR" sz="1400" spc="-15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bg1"/>
                </a:solidFill>
                <a:latin typeface="+mj-lt"/>
              </a:rPr>
              <a:t>2021. 1. </a:t>
            </a:r>
            <a:endParaRPr lang="ko-KR" altLang="en-US" sz="1400" b="1" spc="-1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092565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D90858-E2FE-4EA5-A610-3EBE2CDD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772817"/>
            <a:ext cx="4264265" cy="19442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8656D3-B581-4017-8D14-139DA37B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506" y="1772817"/>
            <a:ext cx="3667637" cy="31722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2802DD-FD84-4994-93FC-F4A8C3FD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506" y="5124706"/>
            <a:ext cx="3888672" cy="8686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1D0FEB0-3ED3-40EE-84EA-60E78F102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761975"/>
            <a:ext cx="1937420" cy="7025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F00AF7-B617-464D-8D12-164CBEF6FC19}"/>
              </a:ext>
            </a:extLst>
          </p:cNvPr>
          <p:cNvSpPr txBox="1"/>
          <p:nvPr/>
        </p:nvSpPr>
        <p:spPr>
          <a:xfrm>
            <a:off x="704528" y="3885199"/>
            <a:ext cx="4248472" cy="21236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자체 회복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SW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자율주행을 포함한 스마트 카를 위한 솔루션으로 원격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SW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관리 시스템이다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원격에서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SW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를 진단하고 그 문제를 해결하는 방식으로 구성된다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현재는 스마트 카 혹은 이러한 서비스를 필요로 하는 분야가 적으나 스마트 홈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,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스마트 시티가 점점 현실화 되어가는 지금 이런 서비스의 필요성은 커질 것이다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또한 이러한 솔루션은 현재 집중하고 있는 분야 외의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SW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진단 관리에도 적용될 수 있어 유망해 보인다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7A3AC-31A0-40E6-8E37-B11177E07034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2.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SW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28478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F0735-6B07-4AEB-AF67-CF69EACA4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1" y="1779666"/>
            <a:ext cx="4335119" cy="2470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DB6612-8B1C-47EB-97F0-EDAD1D533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520" y="1779666"/>
            <a:ext cx="4204019" cy="2470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A51150-6D97-4E6A-9730-E27DEB53A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792010"/>
            <a:ext cx="2333951" cy="514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E241C-176A-4CC4-AA25-DB204228E712}"/>
              </a:ext>
            </a:extLst>
          </p:cNvPr>
          <p:cNvSpPr txBox="1"/>
          <p:nvPr/>
        </p:nvSpPr>
        <p:spPr>
          <a:xfrm>
            <a:off x="1064568" y="4496330"/>
            <a:ext cx="7776864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엔지니어링 디자인 스튜디오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시장 확대에 따라 관련 제품의 아이디어만 가지고 있고 제품을 직접 생산할 능력은 되지 않는 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사람들을 위해 인프라를 제공하고 그 대가를 받는 사업모델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시장에 대한 관심이 계속 커지고 있음을 느꼈고 이러한 사업 모델로 또한 생각해보지 못한 색다른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모델이었다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 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비록 같은 모델로 수익을 창출하진 않더라도 공모전 등의 방식을 활용하여 아이디어를 여러 아이디어를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수집하는게 중요할 것이다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E9ADB4-1BEB-4C07-A5D8-F7050FE88D20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3.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플랫폼 </a:t>
            </a:r>
          </a:p>
        </p:txBody>
      </p:sp>
    </p:spTree>
    <p:extLst>
      <p:ext uri="{BB962C8B-B14F-4D97-AF65-F5344CB8AC3E}">
        <p14:creationId xmlns:p14="http://schemas.microsoft.com/office/powerpoint/2010/main" val="318711816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BC3CA7-DDA7-4E5F-B7E5-C47D4C72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8" y="808579"/>
            <a:ext cx="1895273" cy="6697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30A99F-29A1-4660-81BD-FDFE0F4FB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27" y="1765700"/>
            <a:ext cx="4536504" cy="27363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6CBBBA-9836-4528-9503-C80D0026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42" y="4145564"/>
            <a:ext cx="3766769" cy="18000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A65DAE-7EBD-4491-A6FF-56FCC732274F}"/>
              </a:ext>
            </a:extLst>
          </p:cNvPr>
          <p:cNvSpPr txBox="1"/>
          <p:nvPr/>
        </p:nvSpPr>
        <p:spPr>
          <a:xfrm>
            <a:off x="5474321" y="1765700"/>
            <a:ext cx="3432914" cy="17543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플랫폼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많은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관계기업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, 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디바이스에 구애 받지 않고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연결 및 관리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, Use case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분석가능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시장 확대에 따라서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프로젝트 확대 및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M2M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관리 수요 증가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이 문제를 해결 할 수 있는 편리한 방식의 플랫폼 제공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75CFE4-83C8-4BB8-9665-E52428DD1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48" y="4676625"/>
            <a:ext cx="4502861" cy="12689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5D8159-4EF5-4791-BFBD-5626DB925D7A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3.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플랫폼 </a:t>
            </a:r>
          </a:p>
        </p:txBody>
      </p:sp>
    </p:spTree>
    <p:extLst>
      <p:ext uri="{BB962C8B-B14F-4D97-AF65-F5344CB8AC3E}">
        <p14:creationId xmlns:p14="http://schemas.microsoft.com/office/powerpoint/2010/main" val="19009003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2E5AF5-D5BF-4C2A-9F1B-2D5EE60CE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536" y="1988840"/>
            <a:ext cx="6296904" cy="35152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04CAFC-40D4-4B53-ACC0-483614E53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4" y="942180"/>
            <a:ext cx="1867161" cy="419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408F5D-EA24-4361-95E4-26F39383F74D}"/>
              </a:ext>
            </a:extLst>
          </p:cNvPr>
          <p:cNvSpPr txBox="1"/>
          <p:nvPr/>
        </p:nvSpPr>
        <p:spPr>
          <a:xfrm>
            <a:off x="7322216" y="1844824"/>
            <a:ext cx="1944216" cy="415498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보안 플랫폼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기기가 점차 늘어 감에 따라서 해커가 접근 가능한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Attack Point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가 늘어나는 역효과도 발생한다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이에 따라서 보안 이슈도 심각한 문제로 야기될 것이고 이러한 문제를 해결하기 위하여 나온 솔루션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500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만개의 센서와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AI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기술을 활용하여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와 관계된 보안 이슈를 대신 관리해준다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보안 이슈는 중대한 사항이기 때문에 완벽하게 관리 할 수 없다면 이러한 플랫폼은 유용할 것이고 중요성이 커질 컷이다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endParaRPr lang="ko-KR" altLang="en-US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5360E-39F9-4469-AB5C-B8B9B2BB3076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3.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플랫폼 </a:t>
            </a:r>
          </a:p>
        </p:txBody>
      </p:sp>
    </p:spTree>
    <p:extLst>
      <p:ext uri="{BB962C8B-B14F-4D97-AF65-F5344CB8AC3E}">
        <p14:creationId xmlns:p14="http://schemas.microsoft.com/office/powerpoint/2010/main" val="159999201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BC3CA7-DDA7-4E5F-B7E5-C47D4C727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48" y="808579"/>
            <a:ext cx="1895273" cy="669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A65DAE-7EBD-4491-A6FF-56FCC732274F}"/>
              </a:ext>
            </a:extLst>
          </p:cNvPr>
          <p:cNvSpPr txBox="1"/>
          <p:nvPr/>
        </p:nvSpPr>
        <p:spPr>
          <a:xfrm>
            <a:off x="2430098" y="4859703"/>
            <a:ext cx="5244240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5G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많은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관계기업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, 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디바이스에 구애 받지 </a:t>
            </a:r>
            <a:r>
              <a:rPr lang="ko-KR" altLang="en-US" sz="1200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않고연결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및 관리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, Use case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분석가능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시장 확대에 따라서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프로젝트 확대 및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M2M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관리 수요 증가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이 문제를 해결 할 수 있는 편리한 방식의 플랫폼 제공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3050CF-DC6E-41FF-A22D-70FD0BDFA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19" y="1714198"/>
            <a:ext cx="5018599" cy="29449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877BAC-838A-4CAA-A8E7-D00A86081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869" y="2181345"/>
            <a:ext cx="3548938" cy="2010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F69EFD-6F7E-4924-8718-ED33D6C03CDA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4.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– 5G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04708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6E6129-6EAE-4034-9F6F-99A4C4C6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4" y="4650661"/>
            <a:ext cx="4934639" cy="10860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059ADA-6766-4641-96F7-D302B5A3D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711" y="1882554"/>
            <a:ext cx="2419688" cy="18671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0BB384-840D-4F8D-A6F9-DED1218E3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40" y="764704"/>
            <a:ext cx="2295639" cy="7285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A35318-161A-410C-A31A-8DCB1DF94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01" y="1827728"/>
            <a:ext cx="2934109" cy="23148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B859425-B1E0-49EE-B501-CB8E934AD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524" y="1882554"/>
            <a:ext cx="2305372" cy="20576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ACB1F4-7816-40DA-98DD-9ECEE54E9B9E}"/>
              </a:ext>
            </a:extLst>
          </p:cNvPr>
          <p:cNvSpPr txBox="1"/>
          <p:nvPr/>
        </p:nvSpPr>
        <p:spPr>
          <a:xfrm>
            <a:off x="5837334" y="4027710"/>
            <a:ext cx="3111858" cy="193899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5G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네트워크 시장도 크게 변화하고 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우리나라는 이미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5G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가 상용화 단계에 있으나 세계적으로 그렇지 못한 나라들은 이번 코로나 이슈 이후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5G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에 대한 관심이 더 커졌다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그런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5G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망 가상 구축 시나리오를 제공해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5G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망 구축에 도움을 주는 솔루션은 실패를 줄이고 효율을 끌어올릴 수 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CB1E0-D719-4E8B-9F8C-7A4D8D64F351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4.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– 5G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26264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9F100D-65A9-476A-85AA-1FBC7F73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38821"/>
            <a:ext cx="2152950" cy="628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6E702-E192-4622-B027-4F4162C7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71" y="1916832"/>
            <a:ext cx="6192435" cy="3571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860B16-2AF8-42E6-9005-5D7295BEA826}"/>
              </a:ext>
            </a:extLst>
          </p:cNvPr>
          <p:cNvSpPr txBox="1"/>
          <p:nvPr/>
        </p:nvSpPr>
        <p:spPr>
          <a:xfrm>
            <a:off x="6977644" y="1887466"/>
            <a:ext cx="2458918" cy="36009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Battery free IoT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에너지 혁신을 위한 방식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주변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RF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에너지를 수집하여 전력을 생산하는 방식을 이용하여 배터리 없이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장비를 운용가능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아직까지 아주 작은 센서정도만 작동되는 수준이지만 발전 된다면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기기에 빠질 수 없는 기술이 될 가능성이 보인다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171450" marR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RF</a:t>
            </a:r>
          </a:p>
          <a:p>
            <a:pPr marL="171450" marR="0" indent="-1714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latinLnBrk="0"/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Radio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Frequency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의 약자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latinLnBrk="0"/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무선주파수를 칭한다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latinLnBrk="0"/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RF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신호는 주로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ISM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대역인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915 MHz, 2.45 GHz, 5.8 GHz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대역을 사용 한다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ADAA6-DAAF-4B67-B530-7C4A7F9FFBF5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5.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–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신 재생 에너지 </a:t>
            </a:r>
          </a:p>
        </p:txBody>
      </p:sp>
    </p:spTree>
    <p:extLst>
      <p:ext uri="{BB962C8B-B14F-4D97-AF65-F5344CB8AC3E}">
        <p14:creationId xmlns:p14="http://schemas.microsoft.com/office/powerpoint/2010/main" val="38209204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458665-D1AA-4C88-923C-9DE0BC6BE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0" y="1661866"/>
            <a:ext cx="4659618" cy="26312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5DFA68D-7BF7-455F-99E4-42565E2F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20" y="4293096"/>
            <a:ext cx="4048835" cy="2090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7A48FA-CEA8-4C54-9991-91A0A4FBF013}"/>
              </a:ext>
            </a:extLst>
          </p:cNvPr>
          <p:cNvSpPr txBox="1"/>
          <p:nvPr/>
        </p:nvSpPr>
        <p:spPr>
          <a:xfrm>
            <a:off x="5745088" y="2055315"/>
            <a:ext cx="3528392" cy="304698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탈 석탄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,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원전 관력 신 재생 에너지 관련 안전관리 솔루션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마이크로 그리드 전기차 충전소 등 다양한 하드웨어 제품에 대응되는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기술 보유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SMS(Safety Management Solution)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ESS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내의 환경적인 안전문제 예측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및 고장진단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ESS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사이트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(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안전 관리 부스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)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를 통해 지금까지의 데이터 수집 및 </a:t>
            </a:r>
            <a:r>
              <a:rPr lang="ko-KR" altLang="en-US" sz="1200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딥러닝을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통한 분석을 통해서 앞으로도 에너지 산업의 안정성을 높이는 것이 목적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신 재생에너지도 앞으로 해결해야 될 중요한 화두이기 때문에 관심있게 지켜 볼만하다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EFF876-C1C9-4048-AA47-4E4DA0323923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5</a:t>
            </a:r>
            <a:r>
              <a:rPr lang="en-US" altLang="ko-KR" sz="2000" b="1" kern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–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신 재생 에너지 </a:t>
            </a:r>
          </a:p>
        </p:txBody>
      </p:sp>
    </p:spTree>
    <p:extLst>
      <p:ext uri="{BB962C8B-B14F-4D97-AF65-F5344CB8AC3E}">
        <p14:creationId xmlns:p14="http://schemas.microsoft.com/office/powerpoint/2010/main" val="359095362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4717EF-C3D4-433A-A3E8-FC0BD9C75AA1}"/>
              </a:ext>
            </a:extLst>
          </p:cNvPr>
          <p:cNvSpPr txBox="1"/>
          <p:nvPr/>
        </p:nvSpPr>
        <p:spPr>
          <a:xfrm>
            <a:off x="4016896" y="3140968"/>
            <a:ext cx="554461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hangingPunct="0">
              <a:lnSpc>
                <a:spcPct val="120000"/>
              </a:lnSpc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ea typeface="Nanum Gothic" panose="020D0604000000000000" pitchFamily="34" charset="-127"/>
                <a:sym typeface="굴림"/>
              </a:rPr>
              <a:t>THANK YOU!</a:t>
            </a:r>
            <a:endParaRPr lang="ko-KR" altLang="en-US" sz="3600" b="1" dirty="0">
              <a:solidFill>
                <a:schemeClr val="bg1"/>
              </a:solidFill>
              <a:latin typeface="+mj-lt"/>
              <a:ea typeface="Nanum Gothic" panose="020D0604000000000000" pitchFamily="34" charset="-127"/>
              <a:sym typeface="굴림"/>
            </a:endParaRPr>
          </a:p>
        </p:txBody>
      </p:sp>
      <p:cxnSp>
        <p:nvCxnSpPr>
          <p:cNvPr id="6" name="직선 연결선[R] 2">
            <a:extLst>
              <a:ext uri="{FF2B5EF4-FFF2-40B4-BE49-F238E27FC236}">
                <a16:creationId xmlns:a16="http://schemas.microsoft.com/office/drawing/2014/main" id="{008F33D6-0C8B-473C-9607-D0EA91D83194}"/>
              </a:ext>
            </a:extLst>
          </p:cNvPr>
          <p:cNvCxnSpPr>
            <a:cxnSpLocks/>
          </p:cNvCxnSpPr>
          <p:nvPr/>
        </p:nvCxnSpPr>
        <p:spPr>
          <a:xfrm>
            <a:off x="6609184" y="4048188"/>
            <a:ext cx="280831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3B092A-4CEC-4464-B809-96DABE8A4442}"/>
              </a:ext>
            </a:extLst>
          </p:cNvPr>
          <p:cNvSpPr txBox="1"/>
          <p:nvPr/>
        </p:nvSpPr>
        <p:spPr>
          <a:xfrm>
            <a:off x="5640517" y="4135235"/>
            <a:ext cx="384898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spc="-150" dirty="0">
                <a:solidFill>
                  <a:schemeClr val="bg1"/>
                </a:solidFill>
                <a:latin typeface="+mj-lt"/>
              </a:rPr>
              <a:t>Q&amp;A |  </a:t>
            </a:r>
            <a:r>
              <a:rPr lang="ko-KR" altLang="en-US" sz="1400" spc="-150" dirty="0">
                <a:solidFill>
                  <a:schemeClr val="bg1"/>
                </a:solidFill>
                <a:latin typeface="+mj-lt"/>
              </a:rPr>
              <a:t>자유양식으로 입력</a:t>
            </a:r>
          </a:p>
        </p:txBody>
      </p:sp>
    </p:spTree>
    <p:extLst>
      <p:ext uri="{BB962C8B-B14F-4D97-AF65-F5344CB8AC3E}">
        <p14:creationId xmlns:p14="http://schemas.microsoft.com/office/powerpoint/2010/main" val="245301822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4F5676-D252-4255-A6EF-46B793E72482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1.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디바이스 </a:t>
            </a:r>
          </a:p>
        </p:txBody>
      </p:sp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ADCB3F-4372-4FD2-846C-C77AC3781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45" y="1746629"/>
            <a:ext cx="3842747" cy="21223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980B75-A17F-4705-959F-BD43361A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2" y="791725"/>
            <a:ext cx="1361356" cy="6879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2B5630-C78B-4146-903B-A370FF4F758D}"/>
              </a:ext>
            </a:extLst>
          </p:cNvPr>
          <p:cNvSpPr txBox="1"/>
          <p:nvPr/>
        </p:nvSpPr>
        <p:spPr>
          <a:xfrm>
            <a:off x="5180737" y="1916832"/>
            <a:ext cx="3663756" cy="36009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NFC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</a:p>
          <a:p>
            <a:pPr latinLnBrk="0"/>
            <a:endParaRPr lang="en-US" altLang="ko-KR" sz="12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기기의 최대 단점 중 하나인 연결이 복잡하다는 점과 조작법이 어렵다는 점을 극복하기 위해서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NFC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기술을 도입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/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초기 단말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Mobile App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등록 시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NFC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번거로움을 줄일 수 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와이파이나 모바일 네트워크를 사용하여 단말을 조작 할 수 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/>
            <a:endParaRPr lang="en-US" altLang="ko-KR" sz="12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뿐만 아니라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NFC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시스템을 이용하여 디바이스 상태를 쉽게 모니터링 할 수 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여러 현장에서 유용한 활용도가 있을 것으로 보인다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/>
            <a:endParaRPr lang="en-US" altLang="ko-KR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endParaRPr lang="en-US" altLang="ko-KR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NFC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란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endParaRPr lang="en-US" altLang="ko-KR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/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13.56MHz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대역을 가지며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10cm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이내의 거리에서 무선 통신을 하기 위한 기술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atinLnBrk="0"/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다른 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NFC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장치 간에 정보를 전송할 수 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굴림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0514BF-12F0-4A9C-AAF3-3666C99B9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497" y="4003660"/>
            <a:ext cx="2844008" cy="224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3760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71">
            <a:extLst>
              <a:ext uri="{FF2B5EF4-FFF2-40B4-BE49-F238E27FC236}">
                <a16:creationId xmlns:a16="http://schemas.microsoft.com/office/drawing/2014/main" id="{7463EC90-8DD6-490C-BAC5-676B7C011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691CE-1F3A-4EBB-AFF7-93CEC33399D2}"/>
              </a:ext>
            </a:extLst>
          </p:cNvPr>
          <p:cNvSpPr txBox="1"/>
          <p:nvPr/>
        </p:nvSpPr>
        <p:spPr>
          <a:xfrm>
            <a:off x="6071465" y="1914838"/>
            <a:ext cx="2520000" cy="34163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IoT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제품판매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굴림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굴림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가장 눈에 띄는 건 가습기</a:t>
            </a:r>
            <a:endParaRPr lang="en-US" altLang="ko-KR" sz="12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굴림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뚜껑부분에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LED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와 바로 그곳에 물을 부을 수 있다는 점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+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단순 가습기 뿐이 아니고 방향제를 첨가하여 향이 유지가 가능하다는 점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+ </a:t>
            </a:r>
            <a:r>
              <a:rPr lang="ko-KR" altLang="en-US" sz="1200" kern="0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취침등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 처럼 활용이 가능하다는 점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.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굴림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기능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+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감성이 인상적</a:t>
            </a:r>
            <a:endParaRPr lang="en-US" altLang="ko-KR" sz="10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굴림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굴림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최근 트렌드가 되거나 높은 판매량을 보이는 제품들의 경우 단순 기능성이 뛰어날 뿐만 아니라 소비자의 감성 또한 충족 시킬 수 있는 방향으로 변하고 있는듯 함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굴림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66589CF-9764-4668-8684-62D9386C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20" y="3901221"/>
            <a:ext cx="4010585" cy="23434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B3187EC-6FCA-459C-A800-E8A4B50CE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6" y="809190"/>
            <a:ext cx="2304914" cy="60524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224A1E-6901-436C-A4E3-4E3C4336D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20" y="1737240"/>
            <a:ext cx="2105319" cy="2152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CED1C8-4F53-4D8E-9A86-663ECA0A9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60" y="1914838"/>
            <a:ext cx="2514951" cy="20100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F9716C-F33E-445D-960E-0E402CAE0DF0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1.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디바이스 </a:t>
            </a:r>
          </a:p>
        </p:txBody>
      </p:sp>
    </p:spTree>
    <p:extLst>
      <p:ext uri="{BB962C8B-B14F-4D97-AF65-F5344CB8AC3E}">
        <p14:creationId xmlns:p14="http://schemas.microsoft.com/office/powerpoint/2010/main" val="249790047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586642-63D7-40EB-93B3-C1E66CCB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24" y="1628801"/>
            <a:ext cx="5424688" cy="22655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027A09-424C-4282-B911-D3BE9C9D3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24" y="3894353"/>
            <a:ext cx="5424688" cy="24626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A66EB7-BFEE-4964-BD9D-8C88CA931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836712"/>
            <a:ext cx="847393" cy="656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CD663B-B14D-4AD1-BAC2-70C90C62CE85}"/>
              </a:ext>
            </a:extLst>
          </p:cNvPr>
          <p:cNvSpPr txBox="1"/>
          <p:nvPr/>
        </p:nvSpPr>
        <p:spPr>
          <a:xfrm>
            <a:off x="6221657" y="3971536"/>
            <a:ext cx="3081385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에어 마우스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를 이용하여 스마트 디바이스를 컨트롤 가능한 에어마우스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이러한 외부 디바이스를 스마트 홈 시스템과 연동할 수 있다면 일일이 말로 지시해야 하는 지금의 불편한 방식을 개선 할 수 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이는 집 내부보다 외부에서 더 큰 장점이 될 것이다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공공장소에서 명령하는 불편함이 모션이나 </a:t>
            </a:r>
            <a:r>
              <a:rPr lang="ko-KR" altLang="en-US" sz="1200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제스쳐로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대체될 수 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86AC3F-B680-4F3E-A256-EFE6535B3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657" y="1628801"/>
            <a:ext cx="3081386" cy="23050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F8713B-B8EF-4D3E-851A-29BF9A23BC43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1.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디바이스 </a:t>
            </a:r>
          </a:p>
        </p:txBody>
      </p:sp>
    </p:spTree>
    <p:extLst>
      <p:ext uri="{BB962C8B-B14F-4D97-AF65-F5344CB8AC3E}">
        <p14:creationId xmlns:p14="http://schemas.microsoft.com/office/powerpoint/2010/main" val="6865033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999183-EAB5-4221-83BB-DB8D43F42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46" y="4791060"/>
            <a:ext cx="3113640" cy="1517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29B16D-1DA4-4230-A91A-9EFEA974D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09" y="1574857"/>
            <a:ext cx="3419952" cy="31246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766BAF-1DBC-45CF-A7CD-67E9D2B93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580" y="1665223"/>
            <a:ext cx="5147201" cy="29439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2B3439-E257-430E-9349-DEAD2C13E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873998"/>
            <a:ext cx="2038635" cy="533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F709B3-8589-4BDE-BCAF-4226AC719181}"/>
              </a:ext>
            </a:extLst>
          </p:cNvPr>
          <p:cNvSpPr txBox="1"/>
          <p:nvPr/>
        </p:nvSpPr>
        <p:spPr>
          <a:xfrm>
            <a:off x="4234579" y="4675038"/>
            <a:ext cx="5147201" cy="156966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유동 이미지를 이용한 원격 터치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실제 화면에 보이는 이미지와 공중에 보이는 가상의 이미지를 두고 가상의 이미지를 터치할 시 실제 이미지를 터치한 것과 같은 효과를 내는 방식으로 보인다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아직은 상용화 단계는 아니고 실험적인 단계의 기술로 보이나</a:t>
            </a: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스마트 안경 혹은 스마트 프로젝터 등의 스마트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디바이스에 아주 넓은 적용범위가 있을 것으로 보인다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383516-D63D-4233-9C41-5DA7FD27D840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1.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디바이스 </a:t>
            </a:r>
          </a:p>
        </p:txBody>
      </p:sp>
    </p:spTree>
    <p:extLst>
      <p:ext uri="{BB962C8B-B14F-4D97-AF65-F5344CB8AC3E}">
        <p14:creationId xmlns:p14="http://schemas.microsoft.com/office/powerpoint/2010/main" val="28781993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D16B12-6992-437F-A6A1-C1C23C6D5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1" y="764703"/>
            <a:ext cx="1649388" cy="6898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30A81B-3B23-4047-AB23-12DD5630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50" y="1789630"/>
            <a:ext cx="4086795" cy="2648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88CA8A-D79B-45E6-B54A-E6DB02A4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194" y="1789630"/>
            <a:ext cx="4477286" cy="2648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494421-1734-4DD4-9641-8E65BB2F1350}"/>
              </a:ext>
            </a:extLst>
          </p:cNvPr>
          <p:cNvSpPr txBox="1"/>
          <p:nvPr/>
        </p:nvSpPr>
        <p:spPr>
          <a:xfrm>
            <a:off x="668524" y="4576274"/>
            <a:ext cx="8568952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IoT </a:t>
            </a:r>
            <a:r>
              <a:rPr lang="ko-KR" altLang="en-US" sz="1200" b="1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기능과 </a:t>
            </a:r>
            <a:r>
              <a:rPr lang="en-US" altLang="ko-KR" sz="1200" b="1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AI</a:t>
            </a:r>
            <a:r>
              <a:rPr lang="ko-KR" altLang="en-US" sz="1200" b="1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기반 비디오 분석기능이 복합된 </a:t>
            </a:r>
            <a:r>
              <a:rPr lang="en-US" altLang="ko-KR" sz="1200" b="1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Dash Cam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현재는 운전자나 도로상황 확인 등에 기능이 집중되어 있는 듯 보임</a:t>
            </a:r>
            <a:r>
              <a:rPr lang="en-US" altLang="ko-KR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그러나 위의 기술은 스마트 홈 및 스마트 시티 분야에서 핵심이 될 수 있는 열쇠라고 생각됨</a:t>
            </a:r>
            <a:r>
              <a:rPr lang="en-US" altLang="ko-KR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.</a:t>
            </a:r>
          </a:p>
          <a:p>
            <a:pPr latinLnBrk="0"/>
            <a:r>
              <a:rPr lang="ko-KR" altLang="en-US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집안 상황 모니터링 및 영상분석을 통한 자동화된 기능 제공</a:t>
            </a:r>
            <a:r>
              <a:rPr lang="en-US" altLang="ko-KR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. </a:t>
            </a:r>
            <a:r>
              <a:rPr lang="ko-KR" altLang="en-US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등의 방식으로 활용 가치가 보임</a:t>
            </a:r>
            <a:r>
              <a:rPr lang="en-US" altLang="ko-KR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kern="0" dirty="0">
              <a:solidFill>
                <a:sysClr val="windowText" lastClr="000000"/>
              </a:solidFill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Ex)</a:t>
            </a:r>
            <a:r>
              <a:rPr lang="ko-KR" altLang="en-US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 자녀 및 반려동물이 위험한 물건 근처에 가면 경보 및 알림 혹은 </a:t>
            </a:r>
            <a:r>
              <a:rPr lang="en-US" altLang="ko-KR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TV</a:t>
            </a:r>
            <a:r>
              <a:rPr lang="ko-KR" altLang="en-US" sz="1200" kern="0" dirty="0" err="1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켜짐</a:t>
            </a:r>
            <a:r>
              <a:rPr lang="ko-KR" altLang="en-US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 등의 상태 확인</a:t>
            </a:r>
            <a:r>
              <a:rPr lang="en-US" altLang="ko-KR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. </a:t>
            </a:r>
            <a:r>
              <a:rPr lang="ko-KR" altLang="en-US" sz="1200" kern="0" dirty="0">
                <a:solidFill>
                  <a:sysClr val="windowText" lastClr="000000"/>
                </a:solidFill>
                <a:ea typeface="맑은 고딕" pitchFamily="50" charset="-127"/>
                <a:sym typeface="굴림"/>
              </a:rPr>
              <a:t>등등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A0BE3-E7C6-4B1A-BD8F-66C5920F957C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1.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디바이스 </a:t>
            </a:r>
          </a:p>
        </p:txBody>
      </p:sp>
    </p:spTree>
    <p:extLst>
      <p:ext uri="{BB962C8B-B14F-4D97-AF65-F5344CB8AC3E}">
        <p14:creationId xmlns:p14="http://schemas.microsoft.com/office/powerpoint/2010/main" val="29743645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3FC43B-E9AF-42E9-8D26-2B9D6F84A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1" y="1969586"/>
            <a:ext cx="4786718" cy="2390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BFE47E-D5E9-4F8B-8F5C-0D684C39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956" y="1969586"/>
            <a:ext cx="3864327" cy="2390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176001-8D0A-462E-92A6-FDE529EA439B}"/>
              </a:ext>
            </a:extLst>
          </p:cNvPr>
          <p:cNvSpPr txBox="1"/>
          <p:nvPr/>
        </p:nvSpPr>
        <p:spPr>
          <a:xfrm>
            <a:off x="1045784" y="4775191"/>
            <a:ext cx="7814432" cy="101090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저전력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DSP, AI 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프로세서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작고 저전력이라 어느 기기에도 적용가능 센서 기능 또한 포함 하고 있어서 적용분야가 넓어 보임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Hearable, Wearable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두가지 기능 모두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분야 특히 스마트 시티 및 홈 에서 큰 강점으로 다가올 수 있음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Ex)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스마트 안경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, 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시계 형태 혹은 다른 형태의 스마트 홈 시스템 관리 디바이스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8EFD1E-3DD9-4299-B8E2-B543B5AB2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05" y="762410"/>
            <a:ext cx="1834907" cy="6969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A82C0F-C414-4E70-9090-01AF67DF0A6E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1.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디바이스 </a:t>
            </a:r>
          </a:p>
        </p:txBody>
      </p:sp>
    </p:spTree>
    <p:extLst>
      <p:ext uri="{BB962C8B-B14F-4D97-AF65-F5344CB8AC3E}">
        <p14:creationId xmlns:p14="http://schemas.microsoft.com/office/powerpoint/2010/main" val="106030991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13E5C5-42D2-4A79-B68B-B376CFCF0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28" y="1978132"/>
            <a:ext cx="6088024" cy="37052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18B8544-7788-4724-8EC1-BFA1D3A3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768939"/>
            <a:ext cx="785292" cy="6634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AAF0FA-96D2-4989-A111-179B73C9DA12}"/>
              </a:ext>
            </a:extLst>
          </p:cNvPr>
          <p:cNvSpPr txBox="1"/>
          <p:nvPr/>
        </p:nvSpPr>
        <p:spPr>
          <a:xfrm>
            <a:off x="7116212" y="2214915"/>
            <a:ext cx="2167296" cy="32316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를 활용한 식물관리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Sensor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와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기술을 활용할 수 있는 분야의 다양성에 대한 인사이트를 얻을 수 있었다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 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위와 같은 기술을 조금만 조정하면 반려동물이나 어린 자녀 및 가족의 침대 등에도 적용할 수 있을 것 같아 보인다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또한 이런 디바이스를 중앙 집중형으로 관리할 수 있게 하는 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API</a:t>
            </a:r>
            <a:r>
              <a:rPr lang="ko-KR" altLang="en-US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를 제공한다면 응용 가능 분야는 더 넓어질 것으로 보인다</a:t>
            </a:r>
            <a:r>
              <a:rPr lang="en-US" altLang="ko-KR" sz="1200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  <a:endParaRPr lang="ko-KR" altLang="en-US" sz="1200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6708A46-33A2-4BF2-9362-007148D8C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28" y="4105803"/>
            <a:ext cx="1620622" cy="15775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8FE440-54F2-41C8-9A43-23FFDF225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9260" y="1980292"/>
            <a:ext cx="1615460" cy="2186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9BDD446-B48A-4CFF-9F90-56613B89A688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1.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-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디바이스 </a:t>
            </a:r>
          </a:p>
        </p:txBody>
      </p:sp>
    </p:spTree>
    <p:extLst>
      <p:ext uri="{BB962C8B-B14F-4D97-AF65-F5344CB8AC3E}">
        <p14:creationId xmlns:p14="http://schemas.microsoft.com/office/powerpoint/2010/main" val="24051801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171">
            <a:extLst>
              <a:ext uri="{FF2B5EF4-FFF2-40B4-BE49-F238E27FC236}">
                <a16:creationId xmlns:a16="http://schemas.microsoft.com/office/drawing/2014/main" id="{D9DD8CBE-1DC7-4A4E-B138-6EC84218EF38}"/>
              </a:ext>
            </a:extLst>
          </p:cNvPr>
          <p:cNvSpPr/>
          <p:nvPr/>
        </p:nvSpPr>
        <p:spPr>
          <a:xfrm>
            <a:off x="495300" y="1493209"/>
            <a:ext cx="9029700" cy="4751489"/>
          </a:xfrm>
          <a:prstGeom prst="roundRect">
            <a:avLst>
              <a:gd name="adj" fmla="val 2116"/>
            </a:avLst>
          </a:prstGeom>
          <a:noFill/>
          <a:ln w="19050">
            <a:gradFill>
              <a:gsLst>
                <a:gs pos="0">
                  <a:schemeClr val="bg1">
                    <a:lumMod val="50000"/>
                    <a:alpha val="90000"/>
                  </a:schemeClr>
                </a:gs>
                <a:gs pos="50000">
                  <a:schemeClr val="bg1">
                    <a:lumMod val="65000"/>
                    <a:alpha val="4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60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0122F-C5D3-4A07-832E-352D7D701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988840"/>
            <a:ext cx="6315956" cy="3562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D62EAD-57BD-4BC4-8DD4-BAC008BA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846611"/>
            <a:ext cx="1699680" cy="622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50673C-9343-4B26-9283-A6F267EF8D1C}"/>
              </a:ext>
            </a:extLst>
          </p:cNvPr>
          <p:cNvSpPr txBox="1"/>
          <p:nvPr/>
        </p:nvSpPr>
        <p:spPr>
          <a:xfrm>
            <a:off x="7124012" y="2251473"/>
            <a:ext cx="2297460" cy="32316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와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AI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활용 케어 시스템</a:t>
            </a: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헬스케어와 안전문제는 시대를 초월해서 언제나 중요한 문제로 대두된다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IoT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센서와 기술 그리고 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AI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를 접목한 관리는 기존 안전 및 헬스케어 시스템으론 접근할 수 없는 부분까지 세심하게 </a:t>
            </a:r>
            <a:r>
              <a:rPr lang="ko-KR" altLang="en-US" sz="1200" b="1" kern="0" dirty="0" err="1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케어할</a:t>
            </a: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 수 있을 것이다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1200" b="1" kern="0" dirty="0">
              <a:solidFill>
                <a:sysClr val="windowText" lastClr="000000"/>
              </a:solidFill>
              <a:latin typeface="맑은 고딕" pitchFamily="50" charset="-127"/>
              <a:ea typeface="맑은 고딕" pitchFamily="50" charset="-127"/>
              <a:sym typeface="굴림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또한 단지 케어에서 그치지 않고 맞벌이 가정을 위한 자녀의 학습이나 반려동물 등 위와 같은 기술을 발전시키면 적용할 분야가 넓을 것으로 보인다</a:t>
            </a:r>
            <a:r>
              <a:rPr lang="en-US" altLang="ko-KR" sz="1200" b="1" kern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sym typeface="굴림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3791C-C9E5-44A7-9E69-DEC773374CF3}"/>
              </a:ext>
            </a:extLst>
          </p:cNvPr>
          <p:cNvSpPr txBox="1"/>
          <p:nvPr/>
        </p:nvSpPr>
        <p:spPr>
          <a:xfrm>
            <a:off x="416496" y="116632"/>
            <a:ext cx="7920880" cy="496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hangingPunct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2. 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경쟁사 및 관련기업 동향에 관한 인사이트 </a:t>
            </a:r>
            <a:r>
              <a:rPr lang="en-US" altLang="ko-KR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– SW</a:t>
            </a:r>
            <a:r>
              <a:rPr lang="ko-KR" altLang="en-US" sz="2000" b="1" kern="0" dirty="0">
                <a:solidFill>
                  <a:srgbClr val="183DA2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굴림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686352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66FF"/>
        </a:solidFill>
        <a:ln w="25400" cap="flat">
          <a:solidFill>
            <a:srgbClr val="BBE0E3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>
            <a:ln>
              <a:noFill/>
            </a:ln>
            <a:solidFill>
              <a:srgbClr val="000000"/>
            </a:solidFill>
            <a:effectLst/>
            <a:uFillTx/>
            <a:latin typeface="굴림"/>
            <a:ea typeface="굴림"/>
            <a:cs typeface="굴림"/>
            <a:sym typeface="굴림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/>
      <a:bodyPr wrap="square" rtlCol="0">
        <a:spAutoFit/>
      </a:bodyPr>
      <a:lstStyle>
        <a:defPPr marL="0" marR="0" indent="0" algn="l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200" b="1" kern="0" dirty="0" smtClean="0">
            <a:solidFill>
              <a:sysClr val="windowText" lastClr="000000"/>
            </a:solidFill>
            <a:latin typeface="맑은 고딕" pitchFamily="50" charset="-127"/>
            <a:ea typeface="맑은 고딕" pitchFamily="50" charset="-127"/>
            <a:sym typeface="굴림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19860</TotalTime>
  <Words>1162</Words>
  <Application>Microsoft Office PowerPoint</Application>
  <PresentationFormat>A4 용지(210x297mm)</PresentationFormat>
  <Paragraphs>131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굴림</vt:lpstr>
      <vt:lpstr>Nanum Gothic</vt:lpstr>
      <vt:lpstr>Arial</vt:lpstr>
      <vt:lpstr>맑은 고딕</vt:lpstr>
      <vt:lpstr>Default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㈜ 코맥스 비디오폰 아날로그&amp;디지털</dc:title>
  <dc:creator>OWNER</dc:creator>
  <cp:lastModifiedBy>commax72</cp:lastModifiedBy>
  <cp:revision>1098</cp:revision>
  <cp:lastPrinted>2019-06-18T05:24:42Z</cp:lastPrinted>
  <dcterms:created xsi:type="dcterms:W3CDTF">2016-11-10T02:12:52Z</dcterms:created>
  <dcterms:modified xsi:type="dcterms:W3CDTF">2021-01-15T02:38:52Z</dcterms:modified>
</cp:coreProperties>
</file>